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4"/>
  </p:sldMasterIdLst>
  <p:notesMasterIdLst>
    <p:notesMasterId r:id="rId11"/>
  </p:notesMasterIdLst>
  <p:sldIdLst>
    <p:sldId id="256" r:id="rId5"/>
    <p:sldId id="263" r:id="rId6"/>
    <p:sldId id="295" r:id="rId7"/>
    <p:sldId id="299" r:id="rId8"/>
    <p:sldId id="298" r:id="rId9"/>
    <p:sldId id="296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5601" userDrawn="1">
          <p15:clr>
            <a:srgbClr val="A4A3A4"/>
          </p15:clr>
        </p15:guide>
        <p15:guide id="3" pos="159" userDrawn="1">
          <p15:clr>
            <a:srgbClr val="A4A3A4"/>
          </p15:clr>
        </p15:guide>
        <p15:guide id="4" orient="horz" pos="119" userDrawn="1">
          <p15:clr>
            <a:srgbClr val="A4A3A4"/>
          </p15:clr>
        </p15:guide>
        <p15:guide id="5" orient="horz" pos="420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ubecka Aleksandra" initials="KA" lastIdx="1" clrIdx="0">
    <p:extLst>
      <p:ext uri="{19B8F6BF-5375-455C-9EA6-DF929625EA0E}">
        <p15:presenceInfo xmlns:p15="http://schemas.microsoft.com/office/powerpoint/2012/main" userId="S-1-5-21-3419930908-1354286565-637230989-7970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36D25"/>
    <a:srgbClr val="2C2276"/>
    <a:srgbClr val="FFC91D"/>
    <a:srgbClr val="C08E2F"/>
    <a:srgbClr val="EAB200"/>
    <a:srgbClr val="8A081E"/>
    <a:srgbClr val="86081D"/>
    <a:srgbClr val="E01668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707" autoAdjust="0"/>
  </p:normalViewPr>
  <p:slideViewPr>
    <p:cSldViewPr>
      <p:cViewPr varScale="1">
        <p:scale>
          <a:sx n="63" d="100"/>
          <a:sy n="63" d="100"/>
        </p:scale>
        <p:origin x="1296" y="64"/>
      </p:cViewPr>
      <p:guideLst>
        <p:guide orient="horz" pos="2160"/>
        <p:guide pos="5601"/>
        <p:guide pos="159"/>
        <p:guide orient="horz" pos="119"/>
        <p:guide orient="horz" pos="420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76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90C24-295B-4A9F-BA7C-AF2689817961}" type="datetimeFigureOut">
              <a:rPr lang="pl-PL" smtClean="0"/>
              <a:t>29.12.2023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1351D-2E30-4B65-A3A0-1D82E46C47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1853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/>
          <p:cNvSpPr>
            <a:spLocks noGrp="1"/>
          </p:cNvSpPr>
          <p:nvPr>
            <p:ph type="title" hasCustomPrompt="1"/>
          </p:nvPr>
        </p:nvSpPr>
        <p:spPr>
          <a:xfrm>
            <a:off x="251653" y="1089025"/>
            <a:ext cx="8639175" cy="216000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Tytuł prezentacji</a:t>
            </a:r>
          </a:p>
        </p:txBody>
      </p:sp>
      <p:sp>
        <p:nvSpPr>
          <p:cNvPr id="7" name="Symbol zastępczy tekstu 5"/>
          <p:cNvSpPr>
            <a:spLocks noGrp="1"/>
          </p:cNvSpPr>
          <p:nvPr>
            <p:ph type="body" sz="quarter" idx="13" hasCustomPrompt="1"/>
          </p:nvPr>
        </p:nvSpPr>
        <p:spPr>
          <a:xfrm>
            <a:off x="252001" y="3428999"/>
            <a:ext cx="8639588" cy="1080499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err="1"/>
              <a:t>Poddtytuł</a:t>
            </a:r>
            <a:r>
              <a:rPr lang="pl-PL" dirty="0"/>
              <a:t> prezentacji</a:t>
            </a:r>
          </a:p>
        </p:txBody>
      </p:sp>
      <p:sp>
        <p:nvSpPr>
          <p:cNvPr id="8" name="Symbol zastępczy tekstu 8"/>
          <p:cNvSpPr>
            <a:spLocks noGrp="1"/>
          </p:cNvSpPr>
          <p:nvPr>
            <p:ph type="body" sz="quarter" idx="14" hasCustomPrompt="1"/>
          </p:nvPr>
        </p:nvSpPr>
        <p:spPr>
          <a:xfrm>
            <a:off x="252413" y="4689474"/>
            <a:ext cx="8639175" cy="1439526"/>
          </a:xfrm>
        </p:spPr>
        <p:txBody>
          <a:bodyPr>
            <a:normAutofit/>
          </a:bodyPr>
          <a:lstStyle>
            <a:lvl1pPr marL="342882" indent="-342882">
              <a:buFont typeface="Arial" panose="020B0604020202020204" pitchFamily="34" charset="0"/>
              <a:buNone/>
              <a:defRPr lang="pl-PL" sz="2000" kern="1200" dirty="0" smtClean="0">
                <a:solidFill>
                  <a:schemeClr val="bg1"/>
                </a:solidFill>
                <a:latin typeface="Fira Sans" panose="020B0503050000020004" pitchFamily="34" charset="0"/>
                <a:ea typeface="+mn-ea"/>
                <a:cs typeface="+mn-cs"/>
              </a:defRPr>
            </a:lvl1pPr>
            <a:lvl2pPr>
              <a:buFontTx/>
              <a:buNone/>
              <a:defRPr>
                <a:solidFill>
                  <a:schemeClr val="bg1"/>
                </a:solidFill>
              </a:defRPr>
            </a:lvl2pPr>
          </a:lstStyle>
          <a:p>
            <a:pPr marL="0" lvl="0" indent="0" algn="l" defTabSz="91435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pl-PL" dirty="0"/>
              <a:t>Dane autora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70002" y="6129424"/>
            <a:ext cx="864000" cy="539575"/>
          </a:xfrm>
          <a:prstGeom prst="rect">
            <a:avLst/>
          </a:prstGeom>
        </p:spPr>
        <p:txBody>
          <a:bodyPr vert="horz" lIns="0" tIns="45720" rIns="36000" bIns="45720" rtlCol="0" anchor="ctr" anchorCtr="0"/>
          <a:lstStyle>
            <a:lvl1pPr algn="r">
              <a:defRPr sz="14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</a:defRPr>
            </a:lvl1pPr>
          </a:lstStyle>
          <a:p>
            <a:pPr algn="l"/>
            <a:r>
              <a:rPr lang="pl-PL" dirty="0"/>
              <a:t>02.01.2018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51591" y="6129338"/>
            <a:ext cx="7470409" cy="539662"/>
          </a:xfrm>
          <a:prstGeom prst="rect">
            <a:avLst/>
          </a:prstGeom>
        </p:spPr>
        <p:txBody>
          <a:bodyPr vert="horz" lIns="0" tIns="45720" rIns="91440" bIns="45720" rtlCol="0" anchor="ctr" anchorCtr="0"/>
          <a:lstStyle>
            <a:lvl1pPr algn="l">
              <a:defRPr sz="14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</a:defRPr>
            </a:lvl1pPr>
          </a:lstStyle>
          <a:p>
            <a:r>
              <a:rPr lang="pl-PL"/>
              <a:t>Warszawa</a:t>
            </a:r>
            <a:endParaRPr lang="pl-PL" dirty="0"/>
          </a:p>
        </p:txBody>
      </p:sp>
      <p:pic>
        <p:nvPicPr>
          <p:cNvPr id="9" name="Logo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477"/>
          <a:stretch/>
        </p:blipFill>
        <p:spPr>
          <a:xfrm>
            <a:off x="251520" y="188903"/>
            <a:ext cx="1247323" cy="540000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08" y="183884"/>
            <a:ext cx="1739544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17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52413" y="188913"/>
            <a:ext cx="8639175" cy="720000"/>
          </a:xfrm>
        </p:spPr>
        <p:txBody>
          <a:bodyPr/>
          <a:lstStyle>
            <a:lvl1pPr>
              <a:defRPr>
                <a:solidFill>
                  <a:srgbClr val="001377"/>
                </a:solidFill>
                <a:latin typeface="Fira Sans SemiBold" panose="020B0603050000020004" pitchFamily="34" charset="0"/>
                <a:ea typeface="Fira Sans SemiBold" panose="020B0603050000020004" pitchFamily="34" charset="0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52413" y="1089359"/>
            <a:ext cx="8639175" cy="5039979"/>
          </a:xfrm>
        </p:spPr>
        <p:txBody>
          <a:bodyPr anchor="ctr" anchorCtr="0"/>
          <a:lstStyle>
            <a:lvl1pPr marL="228589" indent="-228589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685766" indent="-228589">
              <a:buFont typeface="Fira Sans" panose="020B0503050000020004" pitchFamily="34" charset="0"/>
              <a:buChar char="·"/>
              <a:defRPr>
                <a:solidFill>
                  <a:schemeClr val="tx1"/>
                </a:solidFill>
              </a:defRPr>
            </a:lvl2pPr>
            <a:lvl3pPr marL="1142942" indent="-228589">
              <a:buFont typeface="Fira Sans" panose="020B0503050000020004" pitchFamily="34" charset="0"/>
              <a:buChar char="·"/>
              <a:defRPr>
                <a:solidFill>
                  <a:schemeClr val="tx1"/>
                </a:solidFill>
              </a:defRPr>
            </a:lvl3pPr>
            <a:lvl4pPr marL="1600120" indent="-228589">
              <a:buFont typeface="Fira Sans" panose="020B0503050000020004" pitchFamily="34" charset="0"/>
              <a:buChar char="·"/>
              <a:defRPr>
                <a:solidFill>
                  <a:schemeClr val="tx1"/>
                </a:solidFill>
              </a:defRPr>
            </a:lvl4pPr>
            <a:lvl5pPr marL="2057298" indent="-228589">
              <a:buFont typeface="Fira Sans" panose="020B0503050000020004" pitchFamily="34" charset="0"/>
              <a:buChar char="·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12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2649856" y="6129001"/>
            <a:ext cx="5972143" cy="540088"/>
          </a:xfrm>
        </p:spPr>
        <p:txBody>
          <a:bodyPr/>
          <a:lstStyle>
            <a:lvl1pPr algn="r">
              <a:defRPr/>
            </a:lvl1pPr>
          </a:lstStyle>
          <a:p>
            <a:r>
              <a:rPr lang="pl-PL" dirty="0"/>
              <a:t>stat.gov.pl</a:t>
            </a:r>
          </a:p>
        </p:txBody>
      </p:sp>
      <p:pic>
        <p:nvPicPr>
          <p:cNvPr id="6" name="Logo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477"/>
          <a:stretch/>
        </p:blipFill>
        <p:spPr>
          <a:xfrm>
            <a:off x="252413" y="6129089"/>
            <a:ext cx="1247323" cy="540000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6129001"/>
            <a:ext cx="1739544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319550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końcow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0001" y="6129001"/>
            <a:ext cx="8352000" cy="540088"/>
          </a:xfrm>
          <a:prstGeom prst="rect">
            <a:avLst/>
          </a:prstGeom>
        </p:spPr>
        <p:txBody>
          <a:bodyPr vert="horz" lIns="0" tIns="45720" rIns="91440" bIns="45720" rtlCol="0" anchor="ctr" anchorCtr="0"/>
          <a:lstStyle>
            <a:lvl1pPr algn="l">
              <a:defRPr sz="14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</a:defRPr>
            </a:lvl1pPr>
          </a:lstStyle>
          <a:p>
            <a:r>
              <a:rPr lang="pl-PL" dirty="0"/>
              <a:t>stat.gov.pl</a:t>
            </a:r>
          </a:p>
        </p:txBody>
      </p:sp>
      <p:sp>
        <p:nvSpPr>
          <p:cNvPr id="9" name="Tytuł 1"/>
          <p:cNvSpPr>
            <a:spLocks noGrp="1"/>
          </p:cNvSpPr>
          <p:nvPr>
            <p:ph type="title" hasCustomPrompt="1"/>
          </p:nvPr>
        </p:nvSpPr>
        <p:spPr>
          <a:xfrm>
            <a:off x="251653" y="1089025"/>
            <a:ext cx="8639175" cy="216000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Więcej informacji: stat.gov.pl</a:t>
            </a:r>
          </a:p>
        </p:txBody>
      </p:sp>
      <p:sp>
        <p:nvSpPr>
          <p:cNvPr id="10" name="Symbol zastępczy tekstu 5"/>
          <p:cNvSpPr>
            <a:spLocks noGrp="1"/>
          </p:cNvSpPr>
          <p:nvPr>
            <p:ph type="body" sz="quarter" idx="13" hasCustomPrompt="1"/>
          </p:nvPr>
        </p:nvSpPr>
        <p:spPr>
          <a:xfrm>
            <a:off x="252001" y="3428999"/>
            <a:ext cx="8639588" cy="1080499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Dodatkowe informacje</a:t>
            </a:r>
          </a:p>
        </p:txBody>
      </p:sp>
      <p:sp>
        <p:nvSpPr>
          <p:cNvPr id="11" name="Symbol zastępczy tekstu 8"/>
          <p:cNvSpPr>
            <a:spLocks noGrp="1"/>
          </p:cNvSpPr>
          <p:nvPr>
            <p:ph type="body" sz="quarter" idx="14" hasCustomPrompt="1"/>
          </p:nvPr>
        </p:nvSpPr>
        <p:spPr>
          <a:xfrm>
            <a:off x="252413" y="4689474"/>
            <a:ext cx="8639175" cy="1439526"/>
          </a:xfrm>
        </p:spPr>
        <p:txBody>
          <a:bodyPr>
            <a:normAutofit/>
          </a:bodyPr>
          <a:lstStyle>
            <a:lvl1pPr marL="342882" indent="-342882">
              <a:buFont typeface="Arial" panose="020B0604020202020204" pitchFamily="34" charset="0"/>
              <a:buNone/>
              <a:defRPr lang="pl-PL" sz="2000" kern="1200" dirty="0" smtClean="0">
                <a:solidFill>
                  <a:schemeClr val="tx1"/>
                </a:solidFill>
                <a:latin typeface="Fira Sans" panose="020B0503050000020004" pitchFamily="34" charset="0"/>
                <a:ea typeface="+mn-ea"/>
                <a:cs typeface="+mn-cs"/>
              </a:defRPr>
            </a:lvl1pPr>
            <a:lvl2pPr>
              <a:buFontTx/>
              <a:buNone/>
              <a:defRPr>
                <a:solidFill>
                  <a:schemeClr val="bg1"/>
                </a:solidFill>
              </a:defRPr>
            </a:lvl2pPr>
          </a:lstStyle>
          <a:p>
            <a:pPr marL="0" lvl="0" indent="0" algn="l" defTabSz="91435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pl-PL" dirty="0"/>
              <a:t>Dane autora</a:t>
            </a:r>
          </a:p>
        </p:txBody>
      </p:sp>
      <p:pic>
        <p:nvPicPr>
          <p:cNvPr id="7" name="Logo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477"/>
          <a:stretch/>
        </p:blipFill>
        <p:spPr>
          <a:xfrm>
            <a:off x="251653" y="205573"/>
            <a:ext cx="1247323" cy="540000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2416" y="200212"/>
            <a:ext cx="1739544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78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413" y="188913"/>
            <a:ext cx="8639175" cy="720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2413" y="1089000"/>
            <a:ext cx="8639175" cy="504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0002" y="6129424"/>
            <a:ext cx="864000" cy="539575"/>
          </a:xfrm>
          <a:prstGeom prst="rect">
            <a:avLst/>
          </a:prstGeom>
        </p:spPr>
        <p:txBody>
          <a:bodyPr vert="horz" lIns="0" tIns="45720" rIns="36000" bIns="45720" rtlCol="0" anchor="ctr" anchorCtr="0"/>
          <a:lstStyle>
            <a:lvl1pPr algn="r">
              <a:defRPr sz="14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</a:defRPr>
            </a:lvl1pPr>
          </a:lstStyle>
          <a:p>
            <a:pPr algn="l"/>
            <a:r>
              <a:rPr lang="pl-PL" dirty="0"/>
              <a:t>02.01.2018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676000" y="6273000"/>
            <a:ext cx="576000" cy="252000"/>
          </a:xfrm>
          <a:prstGeom prst="flowChartTerminator">
            <a:avLst/>
          </a:prstGeom>
          <a:solidFill>
            <a:srgbClr val="2C2276"/>
          </a:solidFill>
        </p:spPr>
        <p:txBody>
          <a:bodyPr vert="horz" lIns="36000" tIns="45720" rIns="27000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Fira Sans SemiBold" panose="020B06030500000200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07FC74E-4485-49A2-BB8C-3F11C6A1A0FF}" type="slidenum">
              <a:rPr lang="pl-PL" smtClean="0"/>
              <a:pPr algn="r"/>
              <a:t>‹#›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51591" y="6129338"/>
            <a:ext cx="7470409" cy="539662"/>
          </a:xfrm>
          <a:prstGeom prst="rect">
            <a:avLst/>
          </a:prstGeom>
        </p:spPr>
        <p:txBody>
          <a:bodyPr vert="horz" lIns="0" tIns="45720" rIns="91440" bIns="45720" rtlCol="0" anchor="ctr" anchorCtr="0"/>
          <a:lstStyle>
            <a:lvl1pPr algn="l">
              <a:defRPr sz="14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</a:defRPr>
            </a:lvl1pPr>
          </a:lstStyle>
          <a:p>
            <a:r>
              <a:rPr lang="pl-PL"/>
              <a:t>Warszawa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87343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7" r:id="rId3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rgbClr val="2C2276"/>
          </a:solidFill>
          <a:latin typeface="Fira Sans SemiBold" panose="020B0603050000020004" pitchFamily="34" charset="0"/>
          <a:ea typeface="Fira Sans SemiBold" panose="020B0603050000020004" pitchFamily="34" charset="0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rgbClr val="2C2276"/>
          </a:solidFill>
          <a:latin typeface="Fira Sans" panose="020B0503050000020004" pitchFamily="34" charset="0"/>
          <a:ea typeface="Fira Sans" panose="020B0503050000020004" pitchFamily="34" charset="0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600" kern="1200">
          <a:solidFill>
            <a:srgbClr val="2C2276"/>
          </a:solidFill>
          <a:latin typeface="Fira Sans" panose="020B0503050000020004" pitchFamily="34" charset="0"/>
          <a:ea typeface="Fira Sans" panose="020B0503050000020004" pitchFamily="34" charset="0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600" kern="1200">
          <a:solidFill>
            <a:srgbClr val="2C2276"/>
          </a:solidFill>
          <a:latin typeface="Fira Sans" panose="020B0503050000020004" pitchFamily="34" charset="0"/>
          <a:ea typeface="Fira Sans" panose="020B0503050000020004" pitchFamily="34" charset="0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600" kern="1200">
          <a:solidFill>
            <a:srgbClr val="2C2276"/>
          </a:solidFill>
          <a:latin typeface="Fira Sans" panose="020B0503050000020004" pitchFamily="34" charset="0"/>
          <a:ea typeface="Fira Sans" panose="020B0503050000020004" pitchFamily="34" charset="0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600" kern="1200">
          <a:solidFill>
            <a:srgbClr val="2C2276"/>
          </a:solidFill>
          <a:latin typeface="Fira Sans" panose="020B0503050000020004" pitchFamily="34" charset="0"/>
          <a:ea typeface="Fira Sans" panose="020B0503050000020004" pitchFamily="34" charset="0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orient="horz" pos="3861" userDrawn="1">
          <p15:clr>
            <a:srgbClr val="F26B43"/>
          </p15:clr>
        </p15:guide>
        <p15:guide id="3" pos="159" userDrawn="1">
          <p15:clr>
            <a:srgbClr val="F26B43"/>
          </p15:clr>
        </p15:guide>
        <p15:guide id="4" pos="5601" userDrawn="1">
          <p15:clr>
            <a:srgbClr val="F26B43"/>
          </p15:clr>
        </p15:guide>
        <p15:guide id="5" orient="horz" pos="686" userDrawn="1">
          <p15:clr>
            <a:srgbClr val="F26B43"/>
          </p15:clr>
        </p15:guide>
        <p15:guide id="6" orient="horz" pos="1480" userDrawn="1">
          <p15:clr>
            <a:srgbClr val="F26B43"/>
          </p15:clr>
        </p15:guide>
        <p15:guide id="8" orient="horz" pos="42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danemedyczne@stat.gov.pl" TargetMode="External"/><Relationship Id="rId2" Type="http://schemas.openxmlformats.org/officeDocument/2006/relationships/hyperlink" Target="https://form.stat.gov.pl/danemedyczn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stopki 6"/>
          <p:cNvSpPr>
            <a:spLocks noGrp="1"/>
          </p:cNvSpPr>
          <p:nvPr>
            <p:ph type="ftr" sz="quarter" idx="3"/>
          </p:nvPr>
        </p:nvSpPr>
        <p:spPr>
          <a:xfrm>
            <a:off x="249025" y="6165304"/>
            <a:ext cx="7470409" cy="539662"/>
          </a:xfrm>
        </p:spPr>
        <p:txBody>
          <a:bodyPr/>
          <a:lstStyle/>
          <a:p>
            <a:r>
              <a:rPr lang="pl-PL" dirty="0"/>
              <a:t>Olsztyn, 19 grudnia 2023 r.</a:t>
            </a:r>
          </a:p>
        </p:txBody>
      </p:sp>
      <p:sp>
        <p:nvSpPr>
          <p:cNvPr id="9" name="Tytuł 26">
            <a:extLst>
              <a:ext uri="{FF2B5EF4-FFF2-40B4-BE49-F238E27FC236}">
                <a16:creationId xmlns:a16="http://schemas.microsoft.com/office/drawing/2014/main" id="{14865530-8D5A-4249-A4F2-817B061E0DCC}"/>
              </a:ext>
            </a:extLst>
          </p:cNvPr>
          <p:cNvSpPr txBox="1">
            <a:spLocks/>
          </p:cNvSpPr>
          <p:nvPr/>
        </p:nvSpPr>
        <p:spPr>
          <a:xfrm>
            <a:off x="251520" y="1285033"/>
            <a:ext cx="8424000" cy="257601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Fira Sans SemiBold" panose="020B0603050000020004" pitchFamily="34" charset="0"/>
                <a:ea typeface="Fira Sans SemiBold" panose="020B0603050000020004" pitchFamily="34" charset="0"/>
                <a:cs typeface="+mj-cs"/>
              </a:defRPr>
            </a:lvl1pPr>
          </a:lstStyle>
          <a:p>
            <a:r>
              <a:rPr lang="pl-PL" sz="3000" dirty="0"/>
              <a:t>Sposób przekazywania </a:t>
            </a:r>
          </a:p>
          <a:p>
            <a:r>
              <a:rPr lang="pl-PL" sz="3000" dirty="0"/>
              <a:t>danych o urodzeniach </a:t>
            </a:r>
          </a:p>
          <a:p>
            <a:r>
              <a:rPr lang="pl-PL" sz="3000" dirty="0"/>
              <a:t>dla celów statystyki publicznej</a:t>
            </a:r>
            <a:br>
              <a:rPr lang="pl-PL" sz="3000" dirty="0"/>
            </a:br>
            <a:endParaRPr lang="pl-PL" sz="3000" dirty="0"/>
          </a:p>
        </p:txBody>
      </p:sp>
      <p:sp>
        <p:nvSpPr>
          <p:cNvPr id="10" name="Symbol zastępczy tekstu 28">
            <a:extLst>
              <a:ext uri="{FF2B5EF4-FFF2-40B4-BE49-F238E27FC236}">
                <a16:creationId xmlns:a16="http://schemas.microsoft.com/office/drawing/2014/main" id="{B6819B5C-2FAE-4899-9AB2-372D6AB7C5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0363" y="3933056"/>
            <a:ext cx="7144308" cy="1782985"/>
          </a:xfrm>
        </p:spPr>
        <p:txBody>
          <a:bodyPr>
            <a:normAutofit/>
          </a:bodyPr>
          <a:lstStyle/>
          <a:p>
            <a:r>
              <a:rPr lang="pl-PL" sz="1600" b="1" dirty="0"/>
              <a:t>Anna Wysocka</a:t>
            </a:r>
          </a:p>
          <a:p>
            <a:r>
              <a:rPr lang="pl-PL" sz="1600" dirty="0"/>
              <a:t>zastępca dyrektora Departamentu Badań Demograficznych GUS</a:t>
            </a:r>
            <a:r>
              <a:rPr lang="pl-PL" sz="1600" b="1" dirty="0"/>
              <a:t> </a:t>
            </a:r>
          </a:p>
          <a:p>
            <a:endParaRPr lang="pl-PL" sz="500" b="1" dirty="0"/>
          </a:p>
          <a:p>
            <a:r>
              <a:rPr lang="pl-PL" sz="1600" b="1" dirty="0"/>
              <a:t>Janusz Pappelbon</a:t>
            </a:r>
            <a:r>
              <a:rPr lang="pl-PL" sz="1600" dirty="0"/>
              <a:t> </a:t>
            </a:r>
          </a:p>
          <a:p>
            <a:r>
              <a:rPr lang="pl-PL" sz="1600" dirty="0"/>
              <a:t>zastępca dyrektora Urzędu Statystycznego w Olsztynie</a:t>
            </a:r>
          </a:p>
        </p:txBody>
      </p:sp>
    </p:spTree>
    <p:extLst>
      <p:ext uri="{BB962C8B-B14F-4D97-AF65-F5344CB8AC3E}">
        <p14:creationId xmlns:p14="http://schemas.microsoft.com/office/powerpoint/2010/main" val="542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stat.gov.pl</a:t>
            </a:r>
            <a:endParaRPr lang="pl-PL" dirty="0"/>
          </a:p>
        </p:txBody>
      </p:sp>
      <p:sp>
        <p:nvSpPr>
          <p:cNvPr id="7" name="Tytuł 1"/>
          <p:cNvSpPr>
            <a:spLocks noGrp="1"/>
          </p:cNvSpPr>
          <p:nvPr>
            <p:ph type="title"/>
          </p:nvPr>
        </p:nvSpPr>
        <p:spPr>
          <a:xfrm>
            <a:off x="288000" y="180000"/>
            <a:ext cx="8424000" cy="6480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pl-PL" sz="2800" dirty="0"/>
              <a:t>Znaczenie badania urodzeń</a:t>
            </a:r>
          </a:p>
        </p:txBody>
      </p:sp>
      <p:sp>
        <p:nvSpPr>
          <p:cNvPr id="2" name="Prostokąt 1"/>
          <p:cNvSpPr/>
          <p:nvPr/>
        </p:nvSpPr>
        <p:spPr>
          <a:xfrm>
            <a:off x="683576" y="1343958"/>
            <a:ext cx="7776856" cy="32726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ts val="23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/>
              <a:t>Celem badania jest pozyskanie danych o liczbie i strukturze urodzeń umożliwiających prowadzenie obserwacji uwarunkowań rozwoju ludności Polski, jak również podstawowych procesów demograficznych w zakresie dzietności</a:t>
            </a:r>
          </a:p>
          <a:p>
            <a:pPr marL="285750" indent="-285750" algn="just">
              <a:lnSpc>
                <a:spcPts val="23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/>
              <a:t>Urodzenia są składnikiem bilansu liczby i struktury ludności oraz elementem tablic trwania życia</a:t>
            </a:r>
          </a:p>
          <a:p>
            <a:pPr marL="285750" indent="-285750" algn="just">
              <a:lnSpc>
                <a:spcPts val="23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/>
              <a:t>Stanowią podstawę opracowania prognoz demograficznych</a:t>
            </a:r>
          </a:p>
          <a:p>
            <a:pPr marL="285750" indent="-285750" algn="just">
              <a:lnSpc>
                <a:spcPts val="23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/>
              <a:t>Analiza urodzeń według poszczególnych cech pozwala na ocenę postępu </a:t>
            </a:r>
            <a:br>
              <a:rPr lang="pl-PL" sz="1600" dirty="0"/>
            </a:br>
            <a:r>
              <a:rPr lang="pl-PL" sz="1600" dirty="0"/>
              <a:t>w zakresie rozwoju medycyny oraz ocenę poziomu funkcjonowania systemu ochrony zdrowia</a:t>
            </a:r>
          </a:p>
        </p:txBody>
      </p:sp>
    </p:spTree>
    <p:extLst>
      <p:ext uri="{BB962C8B-B14F-4D97-AF65-F5344CB8AC3E}">
        <p14:creationId xmlns:p14="http://schemas.microsoft.com/office/powerpoint/2010/main" val="2537774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300567EC-2527-4FCA-A9B4-1EC4C7E73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stat.gov.pl</a:t>
            </a:r>
          </a:p>
        </p:txBody>
      </p:sp>
      <p:sp>
        <p:nvSpPr>
          <p:cNvPr id="3" name="Tytuł 1"/>
          <p:cNvSpPr>
            <a:spLocks noGrp="1"/>
          </p:cNvSpPr>
          <p:nvPr>
            <p:ph type="title"/>
          </p:nvPr>
        </p:nvSpPr>
        <p:spPr>
          <a:xfrm>
            <a:off x="288000" y="180000"/>
            <a:ext cx="8424000" cy="648000"/>
          </a:xfrm>
        </p:spPr>
        <p:txBody>
          <a:bodyPr>
            <a:normAutofit/>
          </a:bodyPr>
          <a:lstStyle/>
          <a:p>
            <a:r>
              <a:rPr lang="pl-PL" sz="2800" dirty="0"/>
              <a:t>Przekazywanie danych do GUS</a:t>
            </a:r>
          </a:p>
        </p:txBody>
      </p:sp>
      <p:sp>
        <p:nvSpPr>
          <p:cNvPr id="5" name="Prostokąt 4"/>
          <p:cNvSpPr/>
          <p:nvPr/>
        </p:nvSpPr>
        <p:spPr>
          <a:xfrm>
            <a:off x="638798" y="1196752"/>
            <a:ext cx="7949685" cy="50752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pl-PL" sz="1600" b="1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Podstawa Prawna: </a:t>
            </a:r>
          </a:p>
          <a:p>
            <a:pPr marL="285750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Ustawa z dnia 29 czerwca 1995 r. o statystyce publicznej (Dz. U. z 2023 r. poz. 773)</a:t>
            </a:r>
          </a:p>
          <a:p>
            <a:pPr marL="285750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Rozporządzenie Rady Ministrów w sprawie programu badań statystycznych statystyki publicznej na rok 2024. </a:t>
            </a:r>
          </a:p>
          <a:p>
            <a:pPr marL="285750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Badanie: </a:t>
            </a:r>
            <a:r>
              <a:rPr lang="pl-PL" sz="1600" dirty="0"/>
              <a:t>1.21.01 Urodzenia. Dzietność.</a:t>
            </a:r>
          </a:p>
          <a:p>
            <a:pPr marL="285750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Podmiot przekazujący dane: Podmiot wykonujący działalność leczniczą</a:t>
            </a:r>
          </a:p>
          <a:p>
            <a:pPr marL="285750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Częstotliwość: na bieżąco, do trzech dni od wystawienia karty urodzenia / karty martwego urodzenia</a:t>
            </a:r>
          </a:p>
          <a:p>
            <a:pPr marL="285750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Badanie obowiązkowe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endParaRPr lang="pl-PL" sz="1600" dirty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pl-PL" sz="1600" dirty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pl-PL" sz="1600" dirty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l-PL" sz="16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l-PL" sz="1600" dirty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613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300567EC-2527-4FCA-A9B4-1EC4C7E73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stat.gov.pl</a:t>
            </a:r>
          </a:p>
        </p:txBody>
      </p:sp>
      <p:sp>
        <p:nvSpPr>
          <p:cNvPr id="3" name="Tytuł 1"/>
          <p:cNvSpPr>
            <a:spLocks noGrp="1"/>
          </p:cNvSpPr>
          <p:nvPr>
            <p:ph type="title"/>
          </p:nvPr>
        </p:nvSpPr>
        <p:spPr>
          <a:xfrm>
            <a:off x="288000" y="180000"/>
            <a:ext cx="8424000" cy="648000"/>
          </a:xfrm>
        </p:spPr>
        <p:txBody>
          <a:bodyPr>
            <a:normAutofit/>
          </a:bodyPr>
          <a:lstStyle/>
          <a:p>
            <a:r>
              <a:rPr lang="pl-PL" sz="2800" dirty="0"/>
              <a:t>Przekazywanie danych do GUS</a:t>
            </a:r>
          </a:p>
        </p:txBody>
      </p:sp>
      <p:sp>
        <p:nvSpPr>
          <p:cNvPr id="5" name="Prostokąt 4"/>
          <p:cNvSpPr/>
          <p:nvPr/>
        </p:nvSpPr>
        <p:spPr>
          <a:xfrm>
            <a:off x="638798" y="1196752"/>
            <a:ext cx="7949685" cy="30592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pl-PL" sz="1600" b="1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Sposób przekazywania danych o urodzeniach:</a:t>
            </a:r>
          </a:p>
          <a:p>
            <a:pPr marL="285750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APLIKACJA </a:t>
            </a:r>
            <a:r>
              <a:rPr lang="pl-PL" sz="16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- udostępniona w Internecie; zapewni wprowadzanie i przesyłanie wymaganych danych z zakresu badania urodzeń za pomocą formularza internetowego, a także zapewni możliwość przekazania do aplikacji pliku </a:t>
            </a:r>
            <a:br>
              <a:rPr lang="pl-PL" sz="16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6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z danymi w różnych formatach</a:t>
            </a:r>
          </a:p>
          <a:p>
            <a:pPr marL="285750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INTERFEJS API </a:t>
            </a:r>
            <a:r>
              <a:rPr lang="pl-PL" sz="16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- umożliwi automatyczne przekazywanie danych w formacie XML </a:t>
            </a:r>
            <a:br>
              <a:rPr lang="pl-PL" sz="16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6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z systemów informatycznych podmiotów zewnętrznych</a:t>
            </a:r>
          </a:p>
          <a:p>
            <a:pPr marL="285750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pl-PL" sz="1600" dirty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l-PL" sz="1600" dirty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616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stat.gov.pl</a:t>
            </a:r>
            <a:endParaRPr lang="pl-PL" dirty="0"/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259632" y="1412776"/>
            <a:ext cx="6552728" cy="460851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28589" indent="-228589" algn="l" defTabSz="91435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lvl1pPr>
            <a:lvl2pPr marL="68576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Fira Sans" panose="020B0503050000020004" pitchFamily="34" charset="0"/>
              <a:buChar char="·"/>
              <a:defRPr sz="2600" kern="12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lvl2pPr>
            <a:lvl3pPr marL="114294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Fira Sans" panose="020B0503050000020004" pitchFamily="34" charset="0"/>
              <a:buChar char="·"/>
              <a:defRPr sz="2600" kern="12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lvl3pPr>
            <a:lvl4pPr marL="1600120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Fira Sans" panose="020B0503050000020004" pitchFamily="34" charset="0"/>
              <a:buChar char="·"/>
              <a:defRPr sz="2600" kern="12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lvl4pPr>
            <a:lvl5pPr marL="2057298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Fira Sans" panose="020B0503050000020004" pitchFamily="34" charset="0"/>
              <a:buChar char="·"/>
              <a:defRPr sz="2600" kern="12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pl-PL" sz="1800" b="1" dirty="0"/>
              <a:t>Adres: </a:t>
            </a:r>
            <a:r>
              <a:rPr lang="pl-PL" sz="1800" b="1" dirty="0">
                <a:hlinkClick r:id="rId2"/>
              </a:rPr>
              <a:t>https://form.stat.gov.pl/danemedyczne</a:t>
            </a:r>
            <a:r>
              <a:rPr lang="pl-PL" sz="1800" b="1" dirty="0"/>
              <a:t> </a:t>
            </a:r>
          </a:p>
          <a:p>
            <a:pPr marL="0" indent="0">
              <a:spcBef>
                <a:spcPts val="1200"/>
              </a:spcBef>
              <a:buNone/>
            </a:pPr>
            <a:endParaRPr lang="pl-PL" sz="1600" dirty="0"/>
          </a:p>
          <a:p>
            <a:pPr marL="0" indent="0">
              <a:spcBef>
                <a:spcPts val="1200"/>
              </a:spcBef>
              <a:buNone/>
            </a:pPr>
            <a:r>
              <a:rPr lang="pl-PL" sz="1600" b="1" dirty="0"/>
              <a:t>Zawartość strony informacyjnej:</a:t>
            </a:r>
          </a:p>
          <a:p>
            <a:pPr lvl="1">
              <a:spcBef>
                <a:spcPts val="1200"/>
              </a:spcBef>
            </a:pPr>
            <a:r>
              <a:rPr lang="pl-PL" sz="1600" dirty="0"/>
              <a:t>Informacje o badaniu</a:t>
            </a:r>
          </a:p>
          <a:p>
            <a:pPr lvl="1">
              <a:spcBef>
                <a:spcPts val="1200"/>
              </a:spcBef>
            </a:pPr>
            <a:r>
              <a:rPr lang="pl-PL" sz="1600" dirty="0"/>
              <a:t>Link do aplikacji: </a:t>
            </a:r>
            <a:r>
              <a:rPr lang="pl-PL" sz="1800" b="1" u="sng" dirty="0"/>
              <a:t>danemedyczne.stat.gov.pl</a:t>
            </a:r>
            <a:r>
              <a:rPr lang="pl-PL" sz="1800" u="sng" dirty="0"/>
              <a:t> </a:t>
            </a:r>
          </a:p>
          <a:p>
            <a:pPr lvl="1">
              <a:spcBef>
                <a:spcPts val="1200"/>
              </a:spcBef>
            </a:pPr>
            <a:r>
              <a:rPr lang="pl-PL" sz="1600" dirty="0"/>
              <a:t>Instrukcja obsługi aplikacji</a:t>
            </a:r>
          </a:p>
          <a:p>
            <a:pPr lvl="1">
              <a:spcBef>
                <a:spcPts val="1200"/>
              </a:spcBef>
            </a:pPr>
            <a:r>
              <a:rPr lang="pl-PL" sz="1600" dirty="0"/>
              <a:t>Login i hasło - informacja jak uzyskać dane autoryzacyjne  </a:t>
            </a:r>
          </a:p>
          <a:p>
            <a:pPr lvl="1">
              <a:spcBef>
                <a:spcPts val="1200"/>
              </a:spcBef>
            </a:pPr>
            <a:r>
              <a:rPr lang="pl-PL" sz="1600" dirty="0"/>
              <a:t>Adres i dokumentacja usługi API UWD </a:t>
            </a:r>
          </a:p>
          <a:p>
            <a:pPr lvl="1">
              <a:spcBef>
                <a:spcPts val="1200"/>
              </a:spcBef>
            </a:pPr>
            <a:r>
              <a:rPr lang="pl-PL" sz="1600" dirty="0"/>
              <a:t>Schematy XSD – techniczna specyfikacja jak mają wyglądać pliki </a:t>
            </a:r>
            <a:r>
              <a:rPr lang="pl-PL" sz="1600" dirty="0" err="1"/>
              <a:t>xml</a:t>
            </a:r>
            <a:r>
              <a:rPr lang="pl-PL" sz="1600" dirty="0"/>
              <a:t> z danymi</a:t>
            </a:r>
          </a:p>
          <a:p>
            <a:pPr lvl="1">
              <a:spcBef>
                <a:spcPts val="1200"/>
              </a:spcBef>
            </a:pPr>
            <a:r>
              <a:rPr lang="pl-PL" sz="1600" dirty="0"/>
              <a:t>skrzynka kontaktowa: </a:t>
            </a:r>
            <a:r>
              <a:rPr lang="pl-PL" sz="1600" b="1" dirty="0">
                <a:hlinkClick r:id="rId3"/>
              </a:rPr>
              <a:t>danemedyczne@stat.gov.pl</a:t>
            </a:r>
            <a:r>
              <a:rPr lang="pl-PL" sz="1600" b="1" dirty="0"/>
              <a:t> </a:t>
            </a:r>
          </a:p>
          <a:p>
            <a:pPr>
              <a:spcBef>
                <a:spcPts val="1200"/>
              </a:spcBef>
            </a:pPr>
            <a:endParaRPr lang="pl-PL" sz="1600" dirty="0"/>
          </a:p>
        </p:txBody>
      </p:sp>
      <p:sp>
        <p:nvSpPr>
          <p:cNvPr id="7" name="Tytuł 1"/>
          <p:cNvSpPr>
            <a:spLocks noGrp="1"/>
          </p:cNvSpPr>
          <p:nvPr>
            <p:ph type="title"/>
          </p:nvPr>
        </p:nvSpPr>
        <p:spPr>
          <a:xfrm>
            <a:off x="288000" y="180000"/>
            <a:ext cx="8424000" cy="648000"/>
          </a:xfrm>
        </p:spPr>
        <p:txBody>
          <a:bodyPr>
            <a:normAutofit/>
          </a:bodyPr>
          <a:lstStyle/>
          <a:p>
            <a:r>
              <a:rPr lang="pl-PL" sz="2800" dirty="0"/>
              <a:t>Strona informacyjna GUS - badanie urodzeń</a:t>
            </a:r>
          </a:p>
        </p:txBody>
      </p:sp>
    </p:spTree>
    <p:extLst>
      <p:ext uri="{BB962C8B-B14F-4D97-AF65-F5344CB8AC3E}">
        <p14:creationId xmlns:p14="http://schemas.microsoft.com/office/powerpoint/2010/main" val="134910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stopki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pl-PL"/>
              <a:t>stat.gov.pl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126413" y="764704"/>
            <a:ext cx="8639175" cy="2160001"/>
          </a:xfrm>
        </p:spPr>
        <p:txBody>
          <a:bodyPr/>
          <a:lstStyle/>
          <a:p>
            <a:r>
              <a:rPr lang="pl-PL" dirty="0"/>
              <a:t>Dziękuję za uwagę</a:t>
            </a:r>
          </a:p>
        </p:txBody>
      </p:sp>
    </p:spTree>
    <p:extLst>
      <p:ext uri="{BB962C8B-B14F-4D97-AF65-F5344CB8AC3E}">
        <p14:creationId xmlns:p14="http://schemas.microsoft.com/office/powerpoint/2010/main" val="265682923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oddtytuł">
      <a:majorFont>
        <a:latin typeface="Fira Sans SemiBold"/>
        <a:ea typeface=""/>
        <a:cs typeface=""/>
      </a:majorFont>
      <a:minorFont>
        <a:latin typeface="Fira Sans"/>
        <a:ea typeface=""/>
        <a:cs typeface="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andard100GUS.potx" id="{744CABD9-55DA-4540-BFB7-092B14802F1A}" vid="{653D86A4-5B02-4BFD-9EAF-2CEAC4478BF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A83A1E31-8F52-4852-987E-54CF7733AA20}">
  <we:reference id="wa104178141" version="3.1.7.1" store="pl-PL" storeType="OMEX"/>
  <we:alternateReferences>
    <we:reference id="WA104178141" version="3.1.7.1" store="WA104178141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9116EA9DD063D4C818A1B4753B9B0E7" ma:contentTypeVersion="0" ma:contentTypeDescription="Utwórz nowy dokument." ma:contentTypeScope="" ma:versionID="b3fd07b4792caeb5816d3115b52d1b1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2fdb080088ddf1bdd98b8e55b33ddc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8753CD0-AADD-4CF5-AFB8-9F06D123E17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3BCCBA-BFC5-4A93-8649-0B5053853A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428936C-3F98-476D-9C45-01495F915770}">
  <ds:schemaRefs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standard100GUS (1)</Template>
  <TotalTime>6078</TotalTime>
  <Words>345</Words>
  <Application>Microsoft Office PowerPoint</Application>
  <PresentationFormat>Pokaz na ekranie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Arial</vt:lpstr>
      <vt:lpstr>Calibri</vt:lpstr>
      <vt:lpstr>Fira Sans</vt:lpstr>
      <vt:lpstr>Fira Sans SemiBold</vt:lpstr>
      <vt:lpstr>Motyw pakietu Office</vt:lpstr>
      <vt:lpstr>Prezentacja programu PowerPoint</vt:lpstr>
      <vt:lpstr>Znaczenie badania urodzeń</vt:lpstr>
      <vt:lpstr>Przekazywanie danych do GUS</vt:lpstr>
      <vt:lpstr>Przekazywanie danych do GUS</vt:lpstr>
      <vt:lpstr>Strona informacyjna GUS - badanie urodzeń</vt:lpstr>
      <vt:lpstr>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J.Pappelbon@stat.gov.pl</dc:creator>
  <cp:lastModifiedBy>Autor</cp:lastModifiedBy>
  <cp:revision>227</cp:revision>
  <dcterms:created xsi:type="dcterms:W3CDTF">2018-01-15T14:10:23Z</dcterms:created>
  <dcterms:modified xsi:type="dcterms:W3CDTF">2023-12-29T06:33:51Z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0x010100D9116EA9DD063D4C818A1B4753B9B0E7</vt:lpwstr>
  </property>
</Properties>
</file>