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2" r:id="rId3"/>
    <p:sldId id="266" r:id="rId4"/>
    <p:sldId id="289" r:id="rId5"/>
    <p:sldId id="294" r:id="rId6"/>
    <p:sldId id="278" r:id="rId7"/>
    <p:sldId id="267" r:id="rId8"/>
    <p:sldId id="279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61" autoAdjust="0"/>
    <p:restoredTop sz="94694"/>
  </p:normalViewPr>
  <p:slideViewPr>
    <p:cSldViewPr snapToGrid="0">
      <p:cViewPr varScale="1">
        <p:scale>
          <a:sx n="59" d="100"/>
          <a:sy n="59" d="100"/>
        </p:scale>
        <p:origin x="5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930B4B-7C69-48AD-7094-5CB438F57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71A089-BDED-538E-F42B-049DB7BEB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6411C59-8C6C-6351-0491-506A91207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85B696-9B3B-6A24-E2CE-C20956794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AF7111-770C-E739-8B01-1BDB3A59A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39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2873BE-3FC2-F06A-F9CB-956DFA22F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C6CD424-6F99-B8D6-3293-29612D7DC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9DC642-3119-630D-79D9-13756329C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6B0EF6-5143-0D43-88F8-AEBBB3E24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F22CCF-AFC1-A682-6695-46F2CD097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79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408AED6-73E3-D157-A9E1-E40F091F3C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A58EA28-5201-3AB2-39C8-0C916251BD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16A0376-5D6A-EFE5-A535-D5CBC08F5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84D9EC-00DD-1892-D874-892FC3B00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F80CED-F574-DB23-B58A-7B4E5500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431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1ABF15-FC3D-06A5-443E-E4086BB19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A3BD14-9B9A-0729-91B4-C1962C2A3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160AF9-5D0F-A541-20D6-D791CEE3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C3E6EA-1031-5BE1-389E-232B3DB8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1D5B13-54FA-62B3-6BFB-BB48DE5D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314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D6DD78-FBED-408B-68A4-F2B6DCB4E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B838805-0B12-6D8D-B413-F92D76448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0AA621C-C36B-55FC-1E41-7BE426268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5CB662-2F2B-22A7-17B9-6A3B57AC6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803A0DB-098B-0A54-748B-1483A810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082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8DE2BF-635D-1144-699B-BA84A11A3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6A739F-4369-D33D-AFFA-31B8690908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AF46EC-80CA-537E-CCE5-05C4779BD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7F0DC7C-DA14-56A7-09C0-6D07D516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BA59A98-96CB-7FE4-422A-9316E268D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7006474-209F-E3E0-A4D9-8337AA0C9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51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4E09C-6D87-DC2F-55A6-C96107A9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C87AD30-E6D3-92AF-066A-D3905C6B2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1FFC2DB-592D-0E5C-E0E4-88E7B8784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3C0B181-E5CB-8FAD-0C3D-3EF11EC3AF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E90AEFB-41EF-AB94-9452-641A112544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5076855-B95F-EA02-FA70-1878287F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C32F056-91ED-FF82-910C-0117E5F68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E19DC73-847B-D768-FF9A-6BDCBDE06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120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18D51-B652-14BB-10F6-ADF971CA9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360760A-408D-E46E-0F90-8E82F874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377513D-5523-D80F-D09D-99DA45B10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F71BC78-438D-F744-0B6D-4185F95DB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668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D6483AB-7955-8373-2961-A9E272CD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FC93713-8DC5-C857-827E-C17499B7F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DBCA08-95EA-59E2-9D2A-00EACB9F7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273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37E719-DA47-C13D-6090-5B048D71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7F16A4-F53F-05D3-B058-8D2E499EF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D427961-A2A5-F6C1-E4E1-0226AC77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C848704-9A60-2B52-87F1-7A5F5B8F7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B29D3D-B530-15CC-5961-A5104904A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0C93908-1CDC-5B13-E9CF-5978DBEF8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45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BA3BBA-F619-2FA1-5DF0-2653AF516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DE94F7D-4AC4-84E0-C1C1-71FC55CBEB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AB7BE5D-6E73-C41A-2E78-1CFE14122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4DEA03A-3316-02EA-DBE6-892C31B9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B7737F4-2A1C-4040-41C2-878444E30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69548F3-18F0-F413-1CBA-53E373A94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35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5D469E6-8957-CEF0-6BF3-3D8E84A5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93577D-B80B-AC94-83C1-3F1A9E599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9A060D-9ECF-CF8C-349E-060E6F7CC8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C4F92-6E76-0340-96BC-7BF4A9A20E2F}" type="datetimeFigureOut">
              <a:rPr lang="pl-PL" smtClean="0"/>
              <a:t>19.12.2023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7C7211-0CE9-D5BC-6BE8-B1BE50FFE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BA9313-D78D-5D39-185E-B419A327D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00603-E75F-324C-A8B4-AA0AF4AA1F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36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zdrowie.gov.pl/portal/artykul/karta-zgonu-karta-urodzenia-i-dane-statystyczne-zmiany-od-1-stycznia-2024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9B04030-C532-1352-93DB-4AADC31E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74286" cy="6858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E902D01-2F21-4731-DF92-4C7B7F04601B}"/>
              </a:ext>
            </a:extLst>
          </p:cNvPr>
          <p:cNvSpPr txBox="1"/>
          <p:nvPr/>
        </p:nvSpPr>
        <p:spPr>
          <a:xfrm>
            <a:off x="1817915" y="1883229"/>
            <a:ext cx="8153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Spotkanie informacyjne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pl-PL" sz="24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Przepisy dotyczące karty urodzenia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karty martwego urodzenia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obowiązujące od 1 stycznia 2024 r. </a:t>
            </a:r>
            <a:endParaRPr lang="pl-PL" sz="2400" dirty="0">
              <a:solidFill>
                <a:schemeClr val="bg1"/>
              </a:solidFill>
            </a:endParaRPr>
          </a:p>
          <a:p>
            <a:endParaRPr lang="pl-PL" sz="2400" dirty="0">
              <a:solidFill>
                <a:schemeClr val="bg1"/>
              </a:solidFill>
            </a:endParaRPr>
          </a:p>
          <a:p>
            <a:endParaRPr lang="pl-PL" sz="2400" dirty="0">
              <a:solidFill>
                <a:schemeClr val="bg1"/>
              </a:solidFill>
            </a:endParaRPr>
          </a:p>
          <a:p>
            <a:r>
              <a:rPr lang="pl-PL" sz="2400" dirty="0">
                <a:solidFill>
                  <a:schemeClr val="bg1"/>
                </a:solidFill>
              </a:rPr>
              <a:t>Departament Zdrowia Publicznego </a:t>
            </a:r>
          </a:p>
        </p:txBody>
      </p:sp>
    </p:spTree>
    <p:extLst>
      <p:ext uri="{BB962C8B-B14F-4D97-AF65-F5344CB8AC3E}">
        <p14:creationId xmlns:p14="http://schemas.microsoft.com/office/powerpoint/2010/main" val="115385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5522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D2CD12D-DF86-70F3-82D5-89C4A4769D96}"/>
              </a:ext>
            </a:extLst>
          </p:cNvPr>
          <p:cNvSpPr txBox="1"/>
          <p:nvPr/>
        </p:nvSpPr>
        <p:spPr>
          <a:xfrm>
            <a:off x="1643743" y="870856"/>
            <a:ext cx="5312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INFORMACJE OGÓLNE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B800962-74F6-0FBC-2664-035FE34F3482}"/>
              </a:ext>
            </a:extLst>
          </p:cNvPr>
          <p:cNvSpPr txBox="1"/>
          <p:nvPr/>
        </p:nvSpPr>
        <p:spPr>
          <a:xfrm>
            <a:off x="1066800" y="1513114"/>
            <a:ext cx="101380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Z dniem 1 stycznia 2024 r. utracą moc obowiązującą dotychczasowe przepisy ustawy – Prawo o aktach stanu cywilnego, regulujące przekazywanie do kierownika urzędu stanu cywilnego (USC) karty urodzenia i karty martwego urodzenia – art. 144.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Przestaną również obowiązywać dotychczasowe wzory tych dokumentów.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 ich miejsce wejdą w życie nowe regulacje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 tym nowe wzory karty urodzenia i karty martwego urodzenia - art. 53 ust. 2 i 3, art. 54 ust. 4 i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3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576943" y="1687285"/>
            <a:ext cx="10515600" cy="4673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Zakres danych 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objętych kartą urodzenia i kartą martwego urodzenia.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Nowe wzory tych kart.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Sposób przekazywania kart kierownikowi USC:</a:t>
            </a:r>
          </a:p>
          <a:p>
            <a:pPr marL="631825" indent="87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	na piśmie utrwalonym w postaci elektronicznej, </a:t>
            </a:r>
          </a:p>
          <a:p>
            <a:pPr marL="631825" indent="8731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opatrzonym kwalifikowanym podpisem elektronicznym albo podpisem osobistym.</a:t>
            </a:r>
          </a:p>
          <a:p>
            <a:pPr marL="271463" indent="-2714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Sposób przekazywania danych o urodzeniach d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la celów statystyki publicznej. </a:t>
            </a:r>
            <a:endParaRPr lang="pl-PL" sz="24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859972" y="570246"/>
            <a:ext cx="832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NAJWAŻNIEJSZE ZMIANY:</a:t>
            </a:r>
          </a:p>
        </p:txBody>
      </p:sp>
    </p:spTree>
    <p:extLst>
      <p:ext uri="{BB962C8B-B14F-4D97-AF65-F5344CB8AC3E}">
        <p14:creationId xmlns:p14="http://schemas.microsoft.com/office/powerpoint/2010/main" val="222282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566057" y="1367520"/>
            <a:ext cx="10493829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Karta urodzenia 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zawiera: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arenR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nazwisko, imię (imiona), nazwisko rodowe, datę i miejsce urodzenia oraz numer PESEL matki dziecka, jeżeli został nadany;</a:t>
            </a:r>
          </a:p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2) miejsce, datę i godzinę urodzenia dziecka;</a:t>
            </a:r>
          </a:p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3) płeć.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Karta martwego urodzenia 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zawiera dane wymagane w karcie urodzenia (j/w) oraz dodatkowo informację, że dziecko urodziło się martwe. 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427054" y="452928"/>
            <a:ext cx="832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ZAKRES DANYCH:</a:t>
            </a:r>
          </a:p>
        </p:txBody>
      </p:sp>
    </p:spTree>
    <p:extLst>
      <p:ext uri="{BB962C8B-B14F-4D97-AF65-F5344CB8AC3E}">
        <p14:creationId xmlns:p14="http://schemas.microsoft.com/office/powerpoint/2010/main" val="203714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468087" y="1360714"/>
            <a:ext cx="10570027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Karta urodzenia i karta martwego urodzenia będzie przekazywana na piśmie utrwalonym w postaci elektronicznej, opatrzonym kwalifikowanym podpisem elektronicznym albo podpisem osobistym.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Rekomendowanym sposobem przekazywania karty urodzenia </a:t>
            </a:r>
            <a:b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i karty martwego urodzenia do USC jest skorzystanie </a:t>
            </a:r>
            <a:b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z elektronicznej skrzynki podawczej na </a:t>
            </a:r>
            <a:r>
              <a:rPr lang="pl-PL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ePUAP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</a:rPr>
              <a:t>Bez zmian natomiast pozostają terminy przekazania dokumentów kierownikowi USC. Kartę urodzenia przekazuje się w terminie 3 dni od dnia jej sporządzenia, a kartę martwego urodzenia – w terminie jednego dnia od dnia jej sporządzenia. Jeżeli nie jest możliwe ustalenie płci dziecka, karty martwego urodzenia nie przekazuje się.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655654" y="539235"/>
            <a:ext cx="8327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PRZEKAZYWANIE KARTY DO USC</a:t>
            </a:r>
          </a:p>
        </p:txBody>
      </p:sp>
    </p:spTree>
    <p:extLst>
      <p:ext uri="{BB962C8B-B14F-4D97-AF65-F5344CB8AC3E}">
        <p14:creationId xmlns:p14="http://schemas.microsoft.com/office/powerpoint/2010/main" val="302347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843657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566057" y="1349828"/>
            <a:ext cx="10493829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l-PL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AC93A45-AACE-3462-A266-8973E281E244}"/>
              </a:ext>
            </a:extLst>
          </p:cNvPr>
          <p:cNvSpPr txBox="1"/>
          <p:nvPr/>
        </p:nvSpPr>
        <p:spPr>
          <a:xfrm>
            <a:off x="642257" y="740229"/>
            <a:ext cx="8251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STATYSTYKA PUBLICZNA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6571326-E5F8-3B5B-0306-9EE1B7B716DD}"/>
              </a:ext>
            </a:extLst>
          </p:cNvPr>
          <p:cNvSpPr txBox="1"/>
          <p:nvPr/>
        </p:nvSpPr>
        <p:spPr>
          <a:xfrm>
            <a:off x="566056" y="1349828"/>
            <a:ext cx="104938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Od dnia 1 stycznia 2024 r. podmiot wykonujący działalność</a:t>
            </a:r>
          </a:p>
          <a:p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leczniczą pozyskuje i przetwarza oraz przekazuje służbom statystyki publicznej dla potrzeb statystyki publicznej, dane dotyczące: miejsca zamieszkania rodziców dziecka, w tym okresu przebywania na terytorium RP na obszarze danej gminy, o ile są znane, wykształcenia rodziców dziecka, informacje o stanie zdrowia dziecka dotyczące: długości, ciężaru ciała, punktów </a:t>
            </a:r>
            <a:b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 skali </a:t>
            </a:r>
            <a:r>
              <a:rPr lang="pl-PL" sz="24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Apgar</a:t>
            </a: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oraz informacje o ciąży i porodzie dotyczące: okresu trwania ciąży i wielorakości oraz dane o poprzednich ciążach </a:t>
            </a:r>
            <a:b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 porodach matki dziecka. </a:t>
            </a:r>
          </a:p>
          <a:p>
            <a:endParaRPr lang="pl-PL" sz="24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Nie są to nowe dane, które będzie pozyskiwał podmiot wykonujący działalność leczniczą, obecnie są one również pozyskiwane </a:t>
            </a:r>
            <a:b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 zawarte w karcie urodzenia. </a:t>
            </a:r>
          </a:p>
        </p:txBody>
      </p:sp>
    </p:spTree>
    <p:extLst>
      <p:ext uri="{BB962C8B-B14F-4D97-AF65-F5344CB8AC3E}">
        <p14:creationId xmlns:p14="http://schemas.microsoft.com/office/powerpoint/2010/main" val="331620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14" y="0"/>
            <a:ext cx="13294685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242713" y="1371600"/>
            <a:ext cx="1242825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Rekomendowanym sposobem przekazywania powyższych danych dla potrzeb statystyki publicznej jest wykorzystanie: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aplikacji uruchomionej w ramach infrastruktury GUS i udostępnionej </a:t>
            </a:r>
            <a:b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Internecie. Aplikacja zapewni wprowadzanie i przesyłanie wymaganych danych z zakresu badania urodzeń za pomocą formularza internetowego, </a:t>
            </a:r>
            <a:b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także zapewni możliwość przekazania do aplikacji pliku z danymi </a:t>
            </a:r>
            <a:b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różnych formatach (np. </a:t>
            </a:r>
            <a:r>
              <a:rPr lang="pl-PL" sz="24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xml</a:t>
            </a: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txt, </a:t>
            </a:r>
            <a:r>
              <a:rPr lang="pl-PL" sz="24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xlsx</a:t>
            </a: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sz="24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docx</a:t>
            </a: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jpg)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interfejsu API UWD umożliwiającego automatyczne przekazywanie danych </a:t>
            </a:r>
            <a:b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24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formacie XML z systemów informatycznych podmiotów zewnętrznych.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cs typeface="Arial" panose="020B0604020202020204" pitchFamily="34" charset="0"/>
              </a:rPr>
              <a:t>Dane powinny być przekazywane na bieżąco, do trzech dni od wystawienia karty urodzenia lub karty martwego urodzenia - rozporządzenie Rady Ministrów w sprawie programu badań statystycznych statystyki publicznej na rok 2024.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BC201AD-8DC3-ED7B-112B-D6EB3156C927}"/>
              </a:ext>
            </a:extLst>
          </p:cNvPr>
          <p:cNvSpPr txBox="1"/>
          <p:nvPr/>
        </p:nvSpPr>
        <p:spPr>
          <a:xfrm>
            <a:off x="598715" y="598714"/>
            <a:ext cx="8240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PRZEKAZYWANIE DANYCH O URODZENIACH</a:t>
            </a:r>
          </a:p>
        </p:txBody>
      </p:sp>
    </p:spTree>
    <p:extLst>
      <p:ext uri="{BB962C8B-B14F-4D97-AF65-F5344CB8AC3E}">
        <p14:creationId xmlns:p14="http://schemas.microsoft.com/office/powerpoint/2010/main" val="792802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68CAA1-FC0C-488F-9AAD-28951F25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14" y="0"/>
            <a:ext cx="13294685" cy="69559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9A16431-8B09-CA87-9E11-4FD8F8430CC6}"/>
              </a:ext>
            </a:extLst>
          </p:cNvPr>
          <p:cNvSpPr txBox="1"/>
          <p:nvPr/>
        </p:nvSpPr>
        <p:spPr>
          <a:xfrm>
            <a:off x="242712" y="1676400"/>
            <a:ext cx="12395601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Aktualne informacje są dostępne na stronie: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https://www.ezdrowie.gov.pl/portal/artykul/karta-zgonu-karta-urodzenia-i-dane-statystyczne-zmiany-od-1-stycznia-2024</a:t>
            </a: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endParaRPr lang="pl-PL" sz="24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l-PL" sz="2400" dirty="0"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Dziękuję za uwagę</a:t>
            </a:r>
          </a:p>
          <a:p>
            <a:pPr>
              <a:spcAft>
                <a:spcPts val="600"/>
              </a:spcAft>
            </a:pPr>
            <a:endParaRPr lang="pl-PL" sz="1600" dirty="0">
              <a:latin typeface="Verdana" panose="020B060403050404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BC201AD-8DC3-ED7B-112B-D6EB3156C927}"/>
              </a:ext>
            </a:extLst>
          </p:cNvPr>
          <p:cNvSpPr txBox="1"/>
          <p:nvPr/>
        </p:nvSpPr>
        <p:spPr>
          <a:xfrm>
            <a:off x="751114" y="305583"/>
            <a:ext cx="808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8553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599</Words>
  <Application>Microsoft Office PowerPoint</Application>
  <PresentationFormat>Panoramiczny</PresentationFormat>
  <Paragraphs>53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Verdana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Bartosz Stelmach</dc:creator>
  <cp:lastModifiedBy>Autor</cp:lastModifiedBy>
  <cp:revision>71</cp:revision>
  <dcterms:created xsi:type="dcterms:W3CDTF">2022-10-19T12:58:12Z</dcterms:created>
  <dcterms:modified xsi:type="dcterms:W3CDTF">2023-12-19T08:25:20Z</dcterms:modified>
</cp:coreProperties>
</file>